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HY견고딕" panose="02030600000101010101" pitchFamily="18" charset="-127"/>
      <p:regular r:id="rId16"/>
    </p:embeddedFont>
    <p:embeddedFont>
      <p:font typeface="Nanum Gothic Bold" panose="020B0600000101010101" charset="-127"/>
      <p:regular r:id="rId17"/>
    </p:embeddedFont>
    <p:embeddedFont>
      <p:font typeface="Arimo Bold" panose="020B0600000101010101" charset="0"/>
      <p:regular r:id="rId18"/>
    </p:embeddedFont>
    <p:embeddedFont>
      <p:font typeface="Oswald Bold" panose="020B0600000101010101" charset="0"/>
      <p:regular r:id="rId19"/>
    </p:embeddedFont>
    <p:embeddedFont>
      <p:font typeface="Quicksand" panose="020B0600000101010101" charset="0"/>
      <p:regular r:id="rId20"/>
    </p:embeddedFont>
    <p:embeddedFont>
      <p:font typeface="Quicksand Medium" panose="020B0600000101010101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sv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1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4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46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9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673386" y="4697941"/>
            <a:ext cx="9652214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57"/>
              </a:lnSpc>
            </a:pPr>
            <a:r>
              <a:rPr lang="en-US" sz="7629" dirty="0" err="1">
                <a:solidFill>
                  <a:srgbClr val="0F2C33"/>
                </a:solidFill>
                <a:latin typeface="+mj-ea"/>
                <a:ea typeface="+mj-ea"/>
              </a:rPr>
              <a:t>논문</a:t>
            </a:r>
            <a:r>
              <a:rPr lang="en-US" sz="7629" dirty="0">
                <a:solidFill>
                  <a:srgbClr val="0F2C33"/>
                </a:solidFill>
                <a:latin typeface="+mj-ea"/>
                <a:ea typeface="+mj-ea"/>
              </a:rPr>
              <a:t> </a:t>
            </a:r>
            <a:r>
              <a:rPr lang="en-US" sz="7629" dirty="0" err="1">
                <a:solidFill>
                  <a:srgbClr val="0F2C33"/>
                </a:solidFill>
                <a:latin typeface="+mj-ea"/>
                <a:ea typeface="+mj-ea"/>
              </a:rPr>
              <a:t>유사도</a:t>
            </a:r>
            <a:r>
              <a:rPr lang="en-US" sz="7629" dirty="0">
                <a:solidFill>
                  <a:srgbClr val="0F2C33"/>
                </a:solidFill>
                <a:latin typeface="+mj-ea"/>
                <a:ea typeface="+mj-ea"/>
              </a:rPr>
              <a:t> </a:t>
            </a:r>
            <a:r>
              <a:rPr lang="en-US" sz="7629" dirty="0" err="1">
                <a:solidFill>
                  <a:srgbClr val="0F2C33"/>
                </a:solidFill>
                <a:latin typeface="+mj-ea"/>
                <a:ea typeface="+mj-ea"/>
              </a:rPr>
              <a:t>검증</a:t>
            </a:r>
            <a:r>
              <a:rPr lang="en-US" sz="7629" dirty="0">
                <a:solidFill>
                  <a:srgbClr val="0F2C33"/>
                </a:solidFill>
                <a:latin typeface="+mj-ea"/>
                <a:ea typeface="+mj-ea"/>
              </a:rPr>
              <a:t> </a:t>
            </a:r>
            <a:r>
              <a:rPr lang="en-US" sz="7629" dirty="0" err="1">
                <a:solidFill>
                  <a:srgbClr val="0F2C33"/>
                </a:solidFill>
                <a:latin typeface="+mj-ea"/>
                <a:ea typeface="+mj-ea"/>
              </a:rPr>
              <a:t>모델</a:t>
            </a:r>
            <a:endParaRPr lang="en-US" sz="7629" dirty="0">
              <a:solidFill>
                <a:srgbClr val="0F2C33"/>
              </a:solidFill>
              <a:latin typeface="+mj-ea"/>
              <a:ea typeface="+mj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9286" y="7804896"/>
            <a:ext cx="5398482" cy="33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 dirty="0" err="1">
                <a:solidFill>
                  <a:srgbClr val="0F2C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박지훈</a:t>
            </a:r>
            <a:r>
              <a:rPr lang="en-US" sz="2112" dirty="0">
                <a:solidFill>
                  <a:srgbClr val="0F2C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안대현, </a:t>
            </a:r>
            <a:r>
              <a:rPr lang="en-US" sz="2112" dirty="0" err="1">
                <a:solidFill>
                  <a:srgbClr val="0F2C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이지백</a:t>
            </a:r>
            <a:endParaRPr lang="en-US" sz="2112" dirty="0">
              <a:solidFill>
                <a:srgbClr val="0F2C3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247172" y="8501766"/>
            <a:ext cx="35427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PF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(Plagiarism Finder)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5261022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3140914" y="6212703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4530420" y="6655957"/>
            <a:ext cx="3115494" cy="1421103"/>
          </a:xfrm>
          <a:custGeom>
            <a:avLst/>
            <a:gdLst/>
            <a:ahLst/>
            <a:cxnLst/>
            <a:rect l="l" t="t" r="r" b="b"/>
            <a:pathLst>
              <a:path w="3115494" h="1421103">
                <a:moveTo>
                  <a:pt x="0" y="0"/>
                </a:moveTo>
                <a:lnTo>
                  <a:pt x="3115494" y="0"/>
                </a:lnTo>
                <a:lnTo>
                  <a:pt x="3115494" y="1421102"/>
                </a:lnTo>
                <a:lnTo>
                  <a:pt x="0" y="1421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4545523" y="2223028"/>
            <a:ext cx="7980768" cy="1734950"/>
          </a:xfrm>
          <a:custGeom>
            <a:avLst/>
            <a:gdLst/>
            <a:ahLst/>
            <a:cxnLst/>
            <a:rect l="l" t="t" r="r" b="b"/>
            <a:pathLst>
              <a:path w="7980768" h="1734950">
                <a:moveTo>
                  <a:pt x="0" y="0"/>
                </a:moveTo>
                <a:lnTo>
                  <a:pt x="7980768" y="0"/>
                </a:lnTo>
                <a:lnTo>
                  <a:pt x="7980768" y="1734949"/>
                </a:lnTo>
                <a:lnTo>
                  <a:pt x="0" y="1734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9425900" y="6588491"/>
            <a:ext cx="3085289" cy="1421103"/>
          </a:xfrm>
          <a:custGeom>
            <a:avLst/>
            <a:gdLst/>
            <a:ahLst/>
            <a:cxnLst/>
            <a:rect l="l" t="t" r="r" b="b"/>
            <a:pathLst>
              <a:path w="3085289" h="1421103">
                <a:moveTo>
                  <a:pt x="0" y="0"/>
                </a:moveTo>
                <a:lnTo>
                  <a:pt x="3085288" y="0"/>
                </a:lnTo>
                <a:lnTo>
                  <a:pt x="3085288" y="1421102"/>
                </a:lnTo>
                <a:lnTo>
                  <a:pt x="0" y="1421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483000" y="6588491"/>
            <a:ext cx="3164841" cy="1353637"/>
          </a:xfrm>
          <a:custGeom>
            <a:avLst/>
            <a:gdLst/>
            <a:ahLst/>
            <a:cxnLst/>
            <a:rect l="l" t="t" r="r" b="b"/>
            <a:pathLst>
              <a:path w="3164841" h="1353637">
                <a:moveTo>
                  <a:pt x="0" y="0"/>
                </a:moveTo>
                <a:lnTo>
                  <a:pt x="3164841" y="0"/>
                </a:lnTo>
                <a:lnTo>
                  <a:pt x="3164841" y="1353636"/>
                </a:lnTo>
                <a:lnTo>
                  <a:pt x="0" y="1353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8238872" y="6820449"/>
            <a:ext cx="594070" cy="687871"/>
          </a:xfrm>
          <a:custGeom>
            <a:avLst/>
            <a:gdLst/>
            <a:ahLst/>
            <a:cxnLst/>
            <a:rect l="l" t="t" r="r" b="b"/>
            <a:pathLst>
              <a:path w="594070" h="687871">
                <a:moveTo>
                  <a:pt x="0" y="0"/>
                </a:moveTo>
                <a:lnTo>
                  <a:pt x="594070" y="0"/>
                </a:lnTo>
                <a:lnTo>
                  <a:pt x="594070" y="687871"/>
                </a:lnTo>
                <a:lnTo>
                  <a:pt x="0" y="687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468588" y="5905500"/>
            <a:ext cx="2503212" cy="49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ea typeface="Oswald Bold"/>
              </a:rPr>
              <a:t>결과</a:t>
            </a:r>
            <a:r>
              <a:rPr lang="en-US" sz="3000" dirty="0">
                <a:solidFill>
                  <a:srgbClr val="FFFFFF"/>
                </a:solidFill>
                <a:ea typeface="Oswald Bold"/>
              </a:rPr>
              <a:t> 및 </a:t>
            </a:r>
            <a:r>
              <a:rPr lang="en-US" sz="3000" dirty="0" err="1">
                <a:solidFill>
                  <a:srgbClr val="FFFFFF"/>
                </a:solidFill>
                <a:ea typeface="Oswald Bold"/>
              </a:rPr>
              <a:t>한계점</a:t>
            </a:r>
            <a:endParaRPr lang="en-US" sz="3000" dirty="0">
              <a:solidFill>
                <a:srgbClr val="FFFFFF"/>
              </a:solidFill>
              <a:ea typeface="Oswal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485251" y="5654354"/>
            <a:ext cx="1296997" cy="585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29"/>
              </a:lnSpc>
            </a:pPr>
            <a:r>
              <a:rPr lang="en-US" sz="3592" dirty="0">
                <a:solidFill>
                  <a:srgbClr val="000000"/>
                </a:solidFill>
                <a:latin typeface="Arimo Bold"/>
              </a:rPr>
              <a:t>BOW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10526" y="5624852"/>
            <a:ext cx="1562274" cy="585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29"/>
              </a:lnSpc>
            </a:pPr>
            <a:r>
              <a:rPr lang="en-US" sz="3592" dirty="0">
                <a:solidFill>
                  <a:srgbClr val="000000"/>
                </a:solidFill>
                <a:latin typeface="Arimo Bold"/>
              </a:rPr>
              <a:t>TF-IDF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83000" y="5654354"/>
            <a:ext cx="2357200" cy="585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29"/>
              </a:lnSpc>
            </a:pPr>
            <a:r>
              <a:rPr lang="en-US" sz="3592" dirty="0">
                <a:solidFill>
                  <a:srgbClr val="000000"/>
                </a:solidFill>
                <a:latin typeface="Arimo Bold"/>
              </a:rPr>
              <a:t>DOC2VEC</a:t>
            </a:r>
          </a:p>
        </p:txBody>
      </p:sp>
      <p:sp>
        <p:nvSpPr>
          <p:cNvPr id="25" name="Freeform 25"/>
          <p:cNvSpPr/>
          <p:nvPr/>
        </p:nvSpPr>
        <p:spPr>
          <a:xfrm rot="-10800000">
            <a:off x="13200059" y="6820449"/>
            <a:ext cx="594070" cy="687871"/>
          </a:xfrm>
          <a:custGeom>
            <a:avLst/>
            <a:gdLst/>
            <a:ahLst/>
            <a:cxnLst/>
            <a:rect l="l" t="t" r="r" b="b"/>
            <a:pathLst>
              <a:path w="594070" h="687871">
                <a:moveTo>
                  <a:pt x="0" y="0"/>
                </a:moveTo>
                <a:lnTo>
                  <a:pt x="594070" y="0"/>
                </a:lnTo>
                <a:lnTo>
                  <a:pt x="594070" y="687871"/>
                </a:lnTo>
                <a:lnTo>
                  <a:pt x="0" y="687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4545522" y="385545"/>
            <a:ext cx="2693478" cy="871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ea typeface="Arimo Bold"/>
              </a:rPr>
              <a:t>성능평가</a:t>
            </a:r>
            <a:endParaRPr lang="en-US" sz="5199" b="1" dirty="0">
              <a:solidFill>
                <a:srgbClr val="000000"/>
              </a:solidFill>
              <a:ea typeface="Arimo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5261022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3140914" y="6212703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4281868" y="0"/>
            <a:ext cx="7200900" cy="8801100"/>
          </a:xfrm>
          <a:custGeom>
            <a:avLst/>
            <a:gdLst/>
            <a:ahLst/>
            <a:cxnLst/>
            <a:rect l="l" t="t" r="r" b="b"/>
            <a:pathLst>
              <a:path w="7200900" h="8801100">
                <a:moveTo>
                  <a:pt x="0" y="0"/>
                </a:moveTo>
                <a:lnTo>
                  <a:pt x="7200900" y="0"/>
                </a:lnTo>
                <a:lnTo>
                  <a:pt x="7200900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1768518" y="0"/>
            <a:ext cx="6159806" cy="8801100"/>
          </a:xfrm>
          <a:custGeom>
            <a:avLst/>
            <a:gdLst/>
            <a:ahLst/>
            <a:cxnLst/>
            <a:rect l="l" t="t" r="r" b="b"/>
            <a:pathLst>
              <a:path w="6159806" h="8801100">
                <a:moveTo>
                  <a:pt x="0" y="0"/>
                </a:moveTo>
                <a:lnTo>
                  <a:pt x="6159806" y="0"/>
                </a:lnTo>
                <a:lnTo>
                  <a:pt x="6159806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468588" y="5926953"/>
            <a:ext cx="2503212" cy="49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ea typeface="Oswald Bold"/>
              </a:rPr>
              <a:t>결과</a:t>
            </a:r>
            <a:r>
              <a:rPr lang="en-US" sz="3000" dirty="0">
                <a:solidFill>
                  <a:srgbClr val="FFFFFF"/>
                </a:solidFill>
                <a:ea typeface="Oswald Bold"/>
              </a:rPr>
              <a:t> 및 </a:t>
            </a:r>
            <a:r>
              <a:rPr lang="en-US" sz="3000" dirty="0" err="1">
                <a:solidFill>
                  <a:srgbClr val="FFFFFF"/>
                </a:solidFill>
                <a:ea typeface="Oswald Bold"/>
              </a:rPr>
              <a:t>한계점</a:t>
            </a:r>
            <a:endParaRPr lang="en-US" sz="3000" dirty="0">
              <a:solidFill>
                <a:srgbClr val="FFFFFF"/>
              </a:solidFill>
              <a:ea typeface="Oswald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5261022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4226457" y="2695338"/>
            <a:ext cx="4545893" cy="3636714"/>
          </a:xfrm>
          <a:custGeom>
            <a:avLst/>
            <a:gdLst/>
            <a:ahLst/>
            <a:cxnLst/>
            <a:rect l="l" t="t" r="r" b="b"/>
            <a:pathLst>
              <a:path w="4545893" h="3636714">
                <a:moveTo>
                  <a:pt x="0" y="0"/>
                </a:moveTo>
                <a:lnTo>
                  <a:pt x="4545893" y="0"/>
                </a:lnTo>
                <a:lnTo>
                  <a:pt x="4545893" y="3636714"/>
                </a:lnTo>
                <a:lnTo>
                  <a:pt x="0" y="3636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8949433" y="2695338"/>
            <a:ext cx="4545893" cy="3636714"/>
          </a:xfrm>
          <a:custGeom>
            <a:avLst/>
            <a:gdLst/>
            <a:ahLst/>
            <a:cxnLst/>
            <a:rect l="l" t="t" r="r" b="b"/>
            <a:pathLst>
              <a:path w="4545893" h="3636714">
                <a:moveTo>
                  <a:pt x="0" y="0"/>
                </a:moveTo>
                <a:lnTo>
                  <a:pt x="4545893" y="0"/>
                </a:lnTo>
                <a:lnTo>
                  <a:pt x="4545893" y="3636714"/>
                </a:lnTo>
                <a:lnTo>
                  <a:pt x="0" y="3636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4241453" y="1900151"/>
            <a:ext cx="4530897" cy="461328"/>
          </a:xfrm>
          <a:custGeom>
            <a:avLst/>
            <a:gdLst/>
            <a:ahLst/>
            <a:cxnLst/>
            <a:rect l="l" t="t" r="r" b="b"/>
            <a:pathLst>
              <a:path w="4530897" h="461328">
                <a:moveTo>
                  <a:pt x="0" y="0"/>
                </a:moveTo>
                <a:lnTo>
                  <a:pt x="4530897" y="0"/>
                </a:lnTo>
                <a:lnTo>
                  <a:pt x="4530897" y="461327"/>
                </a:lnTo>
                <a:lnTo>
                  <a:pt x="0" y="461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4055060" y="3690866"/>
            <a:ext cx="4776232" cy="637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872" lvl="1" indent="-199936" algn="l">
              <a:lnSpc>
                <a:spcPts val="2592"/>
              </a:lnSpc>
              <a:buFont typeface="Arial"/>
              <a:buChar char="•"/>
            </a:pPr>
            <a:r>
              <a:rPr lang="en-US" sz="1852" dirty="0" err="1">
                <a:solidFill>
                  <a:srgbClr val="0F2C33"/>
                </a:solidFill>
                <a:latin typeface="Quicksand"/>
                <a:ea typeface="Quicksand"/>
              </a:rPr>
              <a:t>PDF불러오기로</a:t>
            </a:r>
            <a:r>
              <a:rPr lang="en-US" sz="1852" dirty="0">
                <a:solidFill>
                  <a:srgbClr val="0F2C33"/>
                </a:solidFill>
                <a:latin typeface="Quicksand"/>
                <a:ea typeface="Quicksand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"/>
                <a:ea typeface="Quicksand"/>
              </a:rPr>
              <a:t>모든</a:t>
            </a:r>
            <a:r>
              <a:rPr lang="en-US" sz="1852" dirty="0">
                <a:solidFill>
                  <a:srgbClr val="0F2C33"/>
                </a:solidFill>
                <a:latin typeface="Quicksand"/>
                <a:ea typeface="Quicksand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"/>
                <a:ea typeface="Quicksand"/>
              </a:rPr>
              <a:t>단락을</a:t>
            </a:r>
            <a:r>
              <a:rPr lang="en-US" sz="1852" dirty="0">
                <a:solidFill>
                  <a:srgbClr val="0F2C33"/>
                </a:solidFill>
                <a:latin typeface="Quicksand"/>
                <a:ea typeface="Quicksand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"/>
                <a:ea typeface="Quicksand"/>
              </a:rPr>
              <a:t>불러와</a:t>
            </a:r>
            <a:r>
              <a:rPr lang="en-US" sz="1852" dirty="0">
                <a:solidFill>
                  <a:srgbClr val="0F2C33"/>
                </a:solidFill>
                <a:latin typeface="Quicksand"/>
                <a:ea typeface="Quicksand"/>
              </a:rPr>
              <a:t> </a:t>
            </a:r>
          </a:p>
          <a:p>
            <a:pPr marL="199936" lvl="1" algn="l">
              <a:lnSpc>
                <a:spcPts val="2592"/>
              </a:lnSpc>
            </a:pPr>
            <a:r>
              <a:rPr lang="en-US" sz="1852" dirty="0" err="1">
                <a:solidFill>
                  <a:srgbClr val="0F2C33"/>
                </a:solidFill>
                <a:latin typeface="Quicksand"/>
                <a:ea typeface="Quicksand"/>
              </a:rPr>
              <a:t>기존의</a:t>
            </a:r>
            <a:r>
              <a:rPr lang="en-US" sz="1852" dirty="0">
                <a:solidFill>
                  <a:srgbClr val="0F2C33"/>
                </a:solidFill>
                <a:latin typeface="Quicksand"/>
                <a:ea typeface="Quicksand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"/>
                <a:ea typeface="Quicksand"/>
              </a:rPr>
              <a:t>문장과</a:t>
            </a:r>
            <a:r>
              <a:rPr lang="en-US" sz="1852" dirty="0">
                <a:solidFill>
                  <a:srgbClr val="0F2C33"/>
                </a:solidFill>
                <a:latin typeface="Quicksand"/>
                <a:ea typeface="Quicksand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"/>
                <a:ea typeface="Quicksand"/>
              </a:rPr>
              <a:t>합쳐지거나</a:t>
            </a:r>
            <a:r>
              <a:rPr lang="en-US" sz="1852" dirty="0">
                <a:solidFill>
                  <a:srgbClr val="0F2C33"/>
                </a:solidFill>
                <a:latin typeface="Quicksand"/>
                <a:ea typeface="Quicksand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"/>
                <a:ea typeface="Quicksand"/>
              </a:rPr>
              <a:t>누락된</a:t>
            </a:r>
            <a:r>
              <a:rPr lang="en-US" sz="1852" dirty="0">
                <a:solidFill>
                  <a:srgbClr val="0F2C33"/>
                </a:solidFill>
                <a:latin typeface="Quicksand"/>
                <a:ea typeface="Quicksand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"/>
                <a:ea typeface="Quicksand"/>
              </a:rPr>
              <a:t>문장</a:t>
            </a:r>
            <a:r>
              <a:rPr lang="en-US" sz="1852" dirty="0">
                <a:solidFill>
                  <a:srgbClr val="0F2C33"/>
                </a:solidFill>
                <a:latin typeface="Quicksand"/>
                <a:ea typeface="Quicksand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"/>
                <a:ea typeface="Quicksand"/>
              </a:rPr>
              <a:t>발생</a:t>
            </a:r>
            <a:endParaRPr lang="en-US" sz="1852" dirty="0">
              <a:solidFill>
                <a:srgbClr val="0F2C33"/>
              </a:solidFill>
              <a:latin typeface="Quicksand"/>
              <a:ea typeface="Quicksan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374414" y="1844654"/>
            <a:ext cx="3345538" cy="46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2254" lvl="1" indent="-301127" algn="ctr">
              <a:lnSpc>
                <a:spcPts val="3905"/>
              </a:lnSpc>
              <a:buAutoNum type="arabicPeriod"/>
            </a:pPr>
            <a:r>
              <a:rPr lang="en-US" sz="2789" dirty="0" err="1">
                <a:solidFill>
                  <a:srgbClr val="0F2C33"/>
                </a:solidFill>
                <a:latin typeface="+mj-ea"/>
                <a:ea typeface="+mj-ea"/>
              </a:rPr>
              <a:t>전처리의</a:t>
            </a:r>
            <a:r>
              <a:rPr lang="en-US" sz="2789" dirty="0">
                <a:solidFill>
                  <a:srgbClr val="0F2C33"/>
                </a:solidFill>
                <a:latin typeface="+mj-ea"/>
                <a:ea typeface="+mj-ea"/>
              </a:rPr>
              <a:t> </a:t>
            </a:r>
            <a:r>
              <a:rPr lang="en-US" sz="2789" dirty="0" err="1">
                <a:solidFill>
                  <a:srgbClr val="0F2C33"/>
                </a:solidFill>
                <a:latin typeface="+mj-ea"/>
                <a:ea typeface="+mj-ea"/>
              </a:rPr>
              <a:t>아쉬움</a:t>
            </a:r>
            <a:endParaRPr lang="en-US" sz="2789" dirty="0">
              <a:solidFill>
                <a:srgbClr val="0F2C33"/>
              </a:solidFill>
              <a:latin typeface="+mj-ea"/>
              <a:ea typeface="+mj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031102" y="3701679"/>
            <a:ext cx="4449227" cy="637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872" lvl="1" indent="-199936" algn="l">
              <a:lnSpc>
                <a:spcPts val="2592"/>
              </a:lnSpc>
              <a:buFont typeface="Arial"/>
              <a:buChar char="•"/>
            </a:pP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KONLPY로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시도했을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때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성능이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문장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분절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단계에서부터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어려움을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겪음</a:t>
            </a:r>
            <a:endParaRPr lang="en-US" sz="1852" dirty="0">
              <a:solidFill>
                <a:srgbClr val="0F2C33"/>
              </a:solidFill>
              <a:latin typeface="Quicksand Medium"/>
              <a:ea typeface="Quicksand Mediu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8949433" y="1900151"/>
            <a:ext cx="4530897" cy="461328"/>
          </a:xfrm>
          <a:custGeom>
            <a:avLst/>
            <a:gdLst/>
            <a:ahLst/>
            <a:cxnLst/>
            <a:rect l="l" t="t" r="r" b="b"/>
            <a:pathLst>
              <a:path w="4530897" h="461328">
                <a:moveTo>
                  <a:pt x="0" y="0"/>
                </a:moveTo>
                <a:lnTo>
                  <a:pt x="4530897" y="0"/>
                </a:lnTo>
                <a:lnTo>
                  <a:pt x="4530897" y="461327"/>
                </a:lnTo>
                <a:lnTo>
                  <a:pt x="0" y="461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9326388" y="1852526"/>
            <a:ext cx="3858496" cy="45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815" dirty="0">
                <a:solidFill>
                  <a:srgbClr val="0F2C33"/>
                </a:solidFill>
                <a:latin typeface="+mj-ea"/>
                <a:ea typeface="+mj-ea"/>
              </a:rPr>
              <a:t>2. </a:t>
            </a:r>
            <a:r>
              <a:rPr lang="en-US" sz="2815" dirty="0" err="1">
                <a:solidFill>
                  <a:srgbClr val="0F2C33"/>
                </a:solidFill>
                <a:latin typeface="+mj-ea"/>
                <a:ea typeface="+mj-ea"/>
              </a:rPr>
              <a:t>한국어</a:t>
            </a:r>
            <a:r>
              <a:rPr lang="en-US" sz="2815" dirty="0">
                <a:solidFill>
                  <a:srgbClr val="0F2C33"/>
                </a:solidFill>
                <a:latin typeface="+mj-ea"/>
                <a:ea typeface="+mj-ea"/>
              </a:rPr>
              <a:t> </a:t>
            </a:r>
            <a:r>
              <a:rPr lang="en-US" sz="2815" dirty="0" err="1">
                <a:solidFill>
                  <a:srgbClr val="0F2C33"/>
                </a:solidFill>
                <a:latin typeface="+mj-ea"/>
                <a:ea typeface="+mj-ea"/>
              </a:rPr>
              <a:t>처리의</a:t>
            </a:r>
            <a:r>
              <a:rPr lang="en-US" sz="2815" dirty="0">
                <a:solidFill>
                  <a:srgbClr val="0F2C33"/>
                </a:solidFill>
                <a:latin typeface="+mj-ea"/>
                <a:ea typeface="+mj-ea"/>
              </a:rPr>
              <a:t> </a:t>
            </a:r>
            <a:r>
              <a:rPr lang="en-US" sz="2815" dirty="0" err="1">
                <a:solidFill>
                  <a:srgbClr val="0F2C33"/>
                </a:solidFill>
                <a:latin typeface="+mj-ea"/>
                <a:ea typeface="+mj-ea"/>
              </a:rPr>
              <a:t>어려움</a:t>
            </a:r>
            <a:endParaRPr lang="en-US" sz="2815" dirty="0">
              <a:solidFill>
                <a:srgbClr val="0F2C33"/>
              </a:solidFill>
              <a:latin typeface="+mj-ea"/>
              <a:ea typeface="+mj-ea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3140914" y="6212703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468588" y="5926953"/>
            <a:ext cx="2491351" cy="49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ea typeface="Oswald Bold"/>
              </a:rPr>
              <a:t>결과</a:t>
            </a:r>
            <a:r>
              <a:rPr lang="en-US" sz="3000" dirty="0">
                <a:solidFill>
                  <a:srgbClr val="FFFFFF"/>
                </a:solidFill>
                <a:ea typeface="Oswald Bold"/>
              </a:rPr>
              <a:t> 및 </a:t>
            </a:r>
            <a:r>
              <a:rPr lang="en-US" sz="3000" dirty="0" err="1">
                <a:solidFill>
                  <a:srgbClr val="FFFFFF"/>
                </a:solidFill>
                <a:ea typeface="Oswald Bold"/>
              </a:rPr>
              <a:t>한계점</a:t>
            </a:r>
            <a:endParaRPr lang="en-US" sz="3000" dirty="0">
              <a:solidFill>
                <a:srgbClr val="FFFFFF"/>
              </a:solidFill>
              <a:ea typeface="Oswal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849280" y="385545"/>
            <a:ext cx="2008720" cy="871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ea typeface="Arimo Bold"/>
              </a:rPr>
              <a:t>한계점</a:t>
            </a:r>
            <a:endParaRPr lang="en-US" sz="5199" b="1" dirty="0">
              <a:solidFill>
                <a:srgbClr val="000000"/>
              </a:solidFill>
              <a:ea typeface="Arimo Bold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3676301" y="2695338"/>
            <a:ext cx="4545893" cy="3636714"/>
          </a:xfrm>
          <a:custGeom>
            <a:avLst/>
            <a:gdLst/>
            <a:ahLst/>
            <a:cxnLst/>
            <a:rect l="l" t="t" r="r" b="b"/>
            <a:pathLst>
              <a:path w="4545893" h="3636714">
                <a:moveTo>
                  <a:pt x="0" y="0"/>
                </a:moveTo>
                <a:lnTo>
                  <a:pt x="4545893" y="0"/>
                </a:lnTo>
                <a:lnTo>
                  <a:pt x="4545893" y="3636714"/>
                </a:lnTo>
                <a:lnTo>
                  <a:pt x="0" y="3636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3752501" y="3701679"/>
            <a:ext cx="4276509" cy="95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72" lvl="1" indent="-199936" algn="l">
              <a:lnSpc>
                <a:spcPts val="2592"/>
              </a:lnSpc>
              <a:buFont typeface="Arial"/>
              <a:buChar char="•"/>
            </a:pP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doc2vec과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관련된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문서나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파라미터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설명이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부족하여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모델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학습시키는데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어려움을</a:t>
            </a:r>
            <a:r>
              <a:rPr lang="en-US" sz="1852" dirty="0">
                <a:solidFill>
                  <a:srgbClr val="0F2C33"/>
                </a:solidFill>
                <a:latin typeface="Quicksand Medium"/>
                <a:ea typeface="Quicksand Medium"/>
              </a:rPr>
              <a:t> </a:t>
            </a:r>
            <a:r>
              <a:rPr lang="en-US" sz="1852" dirty="0" err="1">
                <a:solidFill>
                  <a:srgbClr val="0F2C33"/>
                </a:solidFill>
                <a:latin typeface="Quicksand Medium"/>
                <a:ea typeface="Quicksand Medium"/>
              </a:rPr>
              <a:t>겪음</a:t>
            </a:r>
            <a:endParaRPr lang="en-US" sz="1852" dirty="0">
              <a:solidFill>
                <a:srgbClr val="0F2C33"/>
              </a:solidFill>
              <a:latin typeface="Quicksand Medium"/>
              <a:ea typeface="Quicksand Medium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3676301" y="1900151"/>
            <a:ext cx="4530897" cy="461328"/>
          </a:xfrm>
          <a:custGeom>
            <a:avLst/>
            <a:gdLst/>
            <a:ahLst/>
            <a:cxnLst/>
            <a:rect l="l" t="t" r="r" b="b"/>
            <a:pathLst>
              <a:path w="4530897" h="461328">
                <a:moveTo>
                  <a:pt x="0" y="0"/>
                </a:moveTo>
                <a:lnTo>
                  <a:pt x="4530897" y="0"/>
                </a:lnTo>
                <a:lnTo>
                  <a:pt x="4530897" y="461327"/>
                </a:lnTo>
                <a:lnTo>
                  <a:pt x="0" y="461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4102620" y="1852526"/>
            <a:ext cx="3270980" cy="45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815" dirty="0">
                <a:solidFill>
                  <a:srgbClr val="0F2C33"/>
                </a:solidFill>
                <a:latin typeface="+mj-ea"/>
                <a:ea typeface="+mj-ea"/>
              </a:rPr>
              <a:t>3. </a:t>
            </a:r>
            <a:r>
              <a:rPr lang="en-US" sz="2815" dirty="0" err="1">
                <a:solidFill>
                  <a:srgbClr val="0F2C33"/>
                </a:solidFill>
                <a:latin typeface="+mj-ea"/>
                <a:ea typeface="+mj-ea"/>
              </a:rPr>
              <a:t>참고</a:t>
            </a:r>
            <a:r>
              <a:rPr lang="en-US" sz="2815" dirty="0">
                <a:solidFill>
                  <a:srgbClr val="0F2C33"/>
                </a:solidFill>
                <a:latin typeface="+mj-ea"/>
                <a:ea typeface="+mj-ea"/>
              </a:rPr>
              <a:t> </a:t>
            </a:r>
            <a:r>
              <a:rPr lang="en-US" sz="2815" dirty="0" err="1">
                <a:solidFill>
                  <a:srgbClr val="0F2C33"/>
                </a:solidFill>
                <a:latin typeface="+mj-ea"/>
                <a:ea typeface="+mj-ea"/>
              </a:rPr>
              <a:t>자료의</a:t>
            </a:r>
            <a:r>
              <a:rPr lang="en-US" sz="2815" dirty="0">
                <a:solidFill>
                  <a:srgbClr val="0F2C33"/>
                </a:solidFill>
                <a:latin typeface="+mj-ea"/>
                <a:ea typeface="+mj-ea"/>
              </a:rPr>
              <a:t> </a:t>
            </a:r>
            <a:r>
              <a:rPr lang="en-US" sz="2815" dirty="0" err="1">
                <a:solidFill>
                  <a:srgbClr val="0F2C33"/>
                </a:solidFill>
                <a:latin typeface="+mj-ea"/>
                <a:ea typeface="+mj-ea"/>
              </a:rPr>
              <a:t>부족</a:t>
            </a:r>
            <a:endParaRPr lang="en-US" sz="2815" dirty="0">
              <a:solidFill>
                <a:srgbClr val="0F2C33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389122" y="7144516"/>
            <a:ext cx="4385240" cy="1689521"/>
            <a:chOff x="0" y="0"/>
            <a:chExt cx="1154960" cy="4449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4960" cy="444977"/>
            </a:xfrm>
            <a:custGeom>
              <a:avLst/>
              <a:gdLst/>
              <a:ahLst/>
              <a:cxnLst/>
              <a:rect l="l" t="t" r="r" b="b"/>
              <a:pathLst>
                <a:path w="1154960" h="444977">
                  <a:moveTo>
                    <a:pt x="0" y="0"/>
                  </a:moveTo>
                  <a:lnTo>
                    <a:pt x="1154960" y="0"/>
                  </a:lnTo>
                  <a:lnTo>
                    <a:pt x="1154960" y="444977"/>
                  </a:lnTo>
                  <a:lnTo>
                    <a:pt x="0" y="44497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54960" cy="483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 flipH="1" flipV="1">
            <a:off x="16458038" y="342461"/>
            <a:ext cx="1602524" cy="1602524"/>
          </a:xfrm>
          <a:custGeom>
            <a:avLst/>
            <a:gdLst/>
            <a:ahLst/>
            <a:cxnLst/>
            <a:rect l="l" t="t" r="r" b="b"/>
            <a:pathLst>
              <a:path w="1602524" h="1602524">
                <a:moveTo>
                  <a:pt x="1602524" y="1602524"/>
                </a:moveTo>
                <a:lnTo>
                  <a:pt x="0" y="1602524"/>
                </a:lnTo>
                <a:lnTo>
                  <a:pt x="0" y="0"/>
                </a:lnTo>
                <a:lnTo>
                  <a:pt x="1602524" y="0"/>
                </a:lnTo>
                <a:lnTo>
                  <a:pt x="1602524" y="16025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flipH="1" flipV="1">
            <a:off x="16845190" y="7096266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20"/>
                </a:moveTo>
                <a:lnTo>
                  <a:pt x="0" y="1786020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2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7027320" y="-1871027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40" y="0"/>
                </a:lnTo>
                <a:lnTo>
                  <a:pt x="3714840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14350" y="7696583"/>
            <a:ext cx="12891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Q&amp;A</a:t>
            </a:r>
          </a:p>
        </p:txBody>
      </p:sp>
      <p:sp>
        <p:nvSpPr>
          <p:cNvPr id="19" name="Freeform 19"/>
          <p:cNvSpPr/>
          <p:nvPr/>
        </p:nvSpPr>
        <p:spPr>
          <a:xfrm>
            <a:off x="3140914" y="787794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6"/>
                </a:lnTo>
                <a:lnTo>
                  <a:pt x="0" y="8865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8382207" y="3143001"/>
            <a:ext cx="5105193" cy="2838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218"/>
              </a:lnSpc>
            </a:pPr>
            <a:r>
              <a:rPr lang="en-US" sz="16584" dirty="0">
                <a:solidFill>
                  <a:srgbClr val="000000"/>
                </a:solidFill>
                <a:latin typeface="Nanum Gothic Bold"/>
              </a:rPr>
              <a:t>Q&amp;A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018527" y="119191"/>
            <a:ext cx="3134223" cy="3014552"/>
          </a:xfrm>
          <a:custGeom>
            <a:avLst/>
            <a:gdLst/>
            <a:ahLst/>
            <a:cxnLst/>
            <a:rect l="l" t="t" r="r" b="b"/>
            <a:pathLst>
              <a:path w="3134223" h="3014552">
                <a:moveTo>
                  <a:pt x="0" y="0"/>
                </a:moveTo>
                <a:lnTo>
                  <a:pt x="3134223" y="0"/>
                </a:lnTo>
                <a:lnTo>
                  <a:pt x="3134223" y="3014553"/>
                </a:lnTo>
                <a:lnTo>
                  <a:pt x="0" y="3014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-297154" y="392556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5429160" y="-2115587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40" y="0"/>
                </a:lnTo>
                <a:lnTo>
                  <a:pt x="3714840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894516" y="6698674"/>
            <a:ext cx="2441759" cy="404000"/>
          </a:xfrm>
          <a:custGeom>
            <a:avLst/>
            <a:gdLst/>
            <a:ahLst/>
            <a:cxnLst/>
            <a:rect l="l" t="t" r="r" b="b"/>
            <a:pathLst>
              <a:path w="2441759" h="404000">
                <a:moveTo>
                  <a:pt x="0" y="0"/>
                </a:moveTo>
                <a:lnTo>
                  <a:pt x="2441759" y="0"/>
                </a:lnTo>
                <a:lnTo>
                  <a:pt x="2441759" y="404000"/>
                </a:lnTo>
                <a:lnTo>
                  <a:pt x="0" y="404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3269473" y="2933719"/>
            <a:ext cx="11749054" cy="178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F2C33"/>
                </a:solidFill>
                <a:latin typeface="Oswal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7721" y="8615691"/>
            <a:ext cx="10230473" cy="1671309"/>
            <a:chOff x="0" y="0"/>
            <a:chExt cx="2694445" cy="4401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4445" cy="440180"/>
            </a:xfrm>
            <a:custGeom>
              <a:avLst/>
              <a:gdLst/>
              <a:ahLst/>
              <a:cxnLst/>
              <a:rect l="l" t="t" r="r" b="b"/>
              <a:pathLst>
                <a:path w="2694445" h="440180">
                  <a:moveTo>
                    <a:pt x="0" y="0"/>
                  </a:moveTo>
                  <a:lnTo>
                    <a:pt x="2694445" y="0"/>
                  </a:lnTo>
                  <a:lnTo>
                    <a:pt x="2694445" y="440180"/>
                  </a:lnTo>
                  <a:lnTo>
                    <a:pt x="0" y="44018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94445" cy="478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7721" y="377368"/>
            <a:ext cx="10230473" cy="1754274"/>
            <a:chOff x="0" y="0"/>
            <a:chExt cx="4051688" cy="6947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07721" y="2438468"/>
            <a:ext cx="10230473" cy="1754274"/>
            <a:chOff x="0" y="0"/>
            <a:chExt cx="4051688" cy="6947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6884171" y="546664"/>
            <a:ext cx="12669" cy="1415682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flipV="1">
            <a:off x="6890505" y="2607764"/>
            <a:ext cx="12669" cy="1415682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flipH="1" flipV="1">
            <a:off x="16458038" y="342461"/>
            <a:ext cx="1602524" cy="1602524"/>
          </a:xfrm>
          <a:custGeom>
            <a:avLst/>
            <a:gdLst/>
            <a:ahLst/>
            <a:cxnLst/>
            <a:rect l="l" t="t" r="r" b="b"/>
            <a:pathLst>
              <a:path w="1602524" h="1602524">
                <a:moveTo>
                  <a:pt x="1602524" y="1602524"/>
                </a:moveTo>
                <a:lnTo>
                  <a:pt x="0" y="1602524"/>
                </a:lnTo>
                <a:lnTo>
                  <a:pt x="0" y="0"/>
                </a:lnTo>
                <a:lnTo>
                  <a:pt x="1602524" y="0"/>
                </a:lnTo>
                <a:lnTo>
                  <a:pt x="1602524" y="16025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flipH="1" flipV="1">
            <a:off x="16845190" y="7096266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20"/>
                </a:moveTo>
                <a:lnTo>
                  <a:pt x="0" y="1786020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2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5007721" y="4497542"/>
            <a:ext cx="10230473" cy="1754274"/>
            <a:chOff x="0" y="0"/>
            <a:chExt cx="4051688" cy="6947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6890505" y="4666838"/>
            <a:ext cx="12669" cy="1415682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007721" y="6556616"/>
            <a:ext cx="10230473" cy="1754274"/>
            <a:chOff x="0" y="0"/>
            <a:chExt cx="4051688" cy="69476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51688" cy="694765"/>
            </a:xfrm>
            <a:custGeom>
              <a:avLst/>
              <a:gdLst/>
              <a:ahLst/>
              <a:cxnLst/>
              <a:rect l="l" t="t" r="r" b="b"/>
              <a:pathLst>
                <a:path w="4051688" h="694765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6890505" y="6725913"/>
            <a:ext cx="12669" cy="1415682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flipV="1">
            <a:off x="6884171" y="8743504"/>
            <a:ext cx="12669" cy="1415682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5468576" y="744282"/>
            <a:ext cx="868448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imo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68576" y="2805382"/>
            <a:ext cx="868448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imo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68576" y="4864457"/>
            <a:ext cx="868448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imo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68576" y="6923531"/>
            <a:ext cx="868448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imo Bold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8576" y="8941123"/>
            <a:ext cx="868448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imo Bold"/>
              </a:rPr>
              <a:t>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8283" y="911922"/>
            <a:ext cx="2881579" cy="535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r>
              <a:rPr lang="en-US" sz="3399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선정</a:t>
            </a:r>
            <a:r>
              <a:rPr lang="en-US" sz="3399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이유</a:t>
            </a:r>
            <a:endParaRPr lang="en-US" sz="33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18282" y="2972009"/>
            <a:ext cx="2881579" cy="535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sz="3399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en-US" sz="33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218283" y="5030942"/>
            <a:ext cx="2132248" cy="535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r>
              <a:rPr lang="en-US" sz="3399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설명</a:t>
            </a:r>
            <a:endParaRPr lang="en-US" sz="33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18283" y="7091171"/>
            <a:ext cx="2881578" cy="535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r>
              <a:rPr lang="en-US" sz="3399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en-US" sz="3399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한계점</a:t>
            </a:r>
            <a:endParaRPr lang="en-US" sz="33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218282" y="9149091"/>
            <a:ext cx="1078117" cy="535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0396" y="167818"/>
            <a:ext cx="3796804" cy="1509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Arimo Bold"/>
              </a:rPr>
              <a:t>INDEX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3140914" y="955859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053909" y="4322587"/>
            <a:ext cx="2767702" cy="587088"/>
          </a:xfrm>
          <a:custGeom>
            <a:avLst/>
            <a:gdLst/>
            <a:ahLst/>
            <a:cxnLst/>
            <a:rect l="l" t="t" r="r" b="b"/>
            <a:pathLst>
              <a:path w="2767702" h="587088">
                <a:moveTo>
                  <a:pt x="0" y="0"/>
                </a:moveTo>
                <a:lnTo>
                  <a:pt x="2767702" y="0"/>
                </a:lnTo>
                <a:lnTo>
                  <a:pt x="2767702" y="587088"/>
                </a:lnTo>
                <a:lnTo>
                  <a:pt x="0" y="5870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7053909" y="2452927"/>
            <a:ext cx="8347126" cy="1869660"/>
          </a:xfrm>
          <a:custGeom>
            <a:avLst/>
            <a:gdLst/>
            <a:ahLst/>
            <a:cxnLst/>
            <a:rect l="l" t="t" r="r" b="b"/>
            <a:pathLst>
              <a:path w="8347126" h="1869660">
                <a:moveTo>
                  <a:pt x="0" y="0"/>
                </a:moveTo>
                <a:lnTo>
                  <a:pt x="8347127" y="0"/>
                </a:lnTo>
                <a:lnTo>
                  <a:pt x="8347127" y="1869660"/>
                </a:lnTo>
                <a:lnTo>
                  <a:pt x="0" y="1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514350" y="504825"/>
            <a:ext cx="257394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Oswald Bold"/>
              </a:rPr>
              <a:t>주제 선정 이유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15678" y="1708077"/>
            <a:ext cx="6943122" cy="549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9687" lvl="1" indent="-364844" algn="l">
              <a:lnSpc>
                <a:spcPts val="4731"/>
              </a:lnSpc>
              <a:buFont typeface="Arial"/>
              <a:buChar char="•"/>
            </a:pPr>
            <a:r>
              <a:rPr lang="en-US" sz="3379" dirty="0" err="1">
                <a:solidFill>
                  <a:srgbClr val="000000"/>
                </a:solidFill>
                <a:latin typeface="+mj-ea"/>
                <a:ea typeface="+mj-ea"/>
              </a:rPr>
              <a:t>최근</a:t>
            </a:r>
            <a:r>
              <a:rPr lang="en-US" sz="3379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379" dirty="0" err="1">
                <a:solidFill>
                  <a:srgbClr val="000000"/>
                </a:solidFill>
                <a:latin typeface="+mj-ea"/>
                <a:ea typeface="+mj-ea"/>
              </a:rPr>
              <a:t>논문</a:t>
            </a:r>
            <a:r>
              <a:rPr lang="en-US" sz="3379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379" dirty="0" err="1">
                <a:solidFill>
                  <a:srgbClr val="000000"/>
                </a:solidFill>
                <a:latin typeface="+mj-ea"/>
                <a:ea typeface="+mj-ea"/>
              </a:rPr>
              <a:t>표절에</a:t>
            </a:r>
            <a:r>
              <a:rPr lang="en-US" sz="3379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379" dirty="0" err="1">
                <a:solidFill>
                  <a:srgbClr val="000000"/>
                </a:solidFill>
                <a:latin typeface="+mj-ea"/>
                <a:ea typeface="+mj-ea"/>
              </a:rPr>
              <a:t>대한</a:t>
            </a:r>
            <a:r>
              <a:rPr lang="en-US" sz="3379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379" dirty="0" err="1">
                <a:solidFill>
                  <a:srgbClr val="000000"/>
                </a:solidFill>
                <a:latin typeface="+mj-ea"/>
                <a:ea typeface="+mj-ea"/>
              </a:rPr>
              <a:t>관심</a:t>
            </a:r>
            <a:r>
              <a:rPr lang="en-US" sz="3379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379" dirty="0" err="1">
                <a:solidFill>
                  <a:srgbClr val="000000"/>
                </a:solidFill>
                <a:latin typeface="+mj-ea"/>
                <a:ea typeface="+mj-ea"/>
              </a:rPr>
              <a:t>증가</a:t>
            </a:r>
            <a:endParaRPr lang="en-US" sz="3379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315678" y="5391275"/>
            <a:ext cx="9686321" cy="549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9687" lvl="1" indent="-364844" algn="l">
              <a:lnSpc>
                <a:spcPts val="4731"/>
              </a:lnSpc>
              <a:buFont typeface="Arial"/>
              <a:buChar char="•"/>
            </a:pPr>
            <a:r>
              <a:rPr lang="en-US" sz="3379" dirty="0">
                <a:solidFill>
                  <a:srgbClr val="000000"/>
                </a:solidFill>
                <a:latin typeface="Arimo Bold"/>
                <a:ea typeface="Arimo Bold"/>
              </a:rPr>
              <a:t>Doc2vec을 </a:t>
            </a:r>
            <a:r>
              <a:rPr lang="en-US" sz="3379" dirty="0" err="1">
                <a:solidFill>
                  <a:srgbClr val="000000"/>
                </a:solidFill>
                <a:latin typeface="Arimo Bold"/>
                <a:ea typeface="Arimo Bold"/>
              </a:rPr>
              <a:t>활용한</a:t>
            </a:r>
            <a:r>
              <a:rPr lang="en-US" sz="3379" dirty="0">
                <a:solidFill>
                  <a:srgbClr val="000000"/>
                </a:solidFill>
                <a:latin typeface="Arimo Bold"/>
                <a:ea typeface="Arimo Bold"/>
              </a:rPr>
              <a:t> </a:t>
            </a:r>
            <a:r>
              <a:rPr lang="en-US" sz="3379" dirty="0" err="1">
                <a:solidFill>
                  <a:srgbClr val="000000"/>
                </a:solidFill>
                <a:latin typeface="Arimo Bold"/>
                <a:ea typeface="Arimo Bold"/>
              </a:rPr>
              <a:t>논문</a:t>
            </a:r>
            <a:r>
              <a:rPr lang="en-US" sz="3379" dirty="0">
                <a:solidFill>
                  <a:srgbClr val="000000"/>
                </a:solidFill>
                <a:latin typeface="Arimo Bold"/>
                <a:ea typeface="Arimo Bold"/>
              </a:rPr>
              <a:t> </a:t>
            </a:r>
            <a:r>
              <a:rPr lang="en-US" sz="3379" dirty="0" err="1">
                <a:solidFill>
                  <a:srgbClr val="000000"/>
                </a:solidFill>
                <a:latin typeface="Arimo Bold"/>
                <a:ea typeface="Arimo Bold"/>
              </a:rPr>
              <a:t>표절</a:t>
            </a:r>
            <a:r>
              <a:rPr lang="en-US" sz="3379" dirty="0">
                <a:solidFill>
                  <a:srgbClr val="000000"/>
                </a:solidFill>
                <a:latin typeface="Arimo Bold"/>
                <a:ea typeface="Arimo Bold"/>
              </a:rPr>
              <a:t> </a:t>
            </a:r>
            <a:r>
              <a:rPr lang="en-US" sz="3379" dirty="0" err="1">
                <a:solidFill>
                  <a:srgbClr val="000000"/>
                </a:solidFill>
                <a:latin typeface="Arimo Bold"/>
                <a:ea typeface="Arimo Bold"/>
              </a:rPr>
              <a:t>검사의</a:t>
            </a:r>
            <a:r>
              <a:rPr lang="en-US" sz="3379" dirty="0">
                <a:solidFill>
                  <a:srgbClr val="000000"/>
                </a:solidFill>
                <a:latin typeface="Arimo Bold"/>
                <a:ea typeface="Arimo Bold"/>
              </a:rPr>
              <a:t> </a:t>
            </a:r>
            <a:r>
              <a:rPr lang="en-US" sz="3379" dirty="0" err="1">
                <a:solidFill>
                  <a:srgbClr val="000000"/>
                </a:solidFill>
                <a:latin typeface="Arimo Bold"/>
                <a:ea typeface="Arimo Bold"/>
              </a:rPr>
              <a:t>성능</a:t>
            </a:r>
            <a:r>
              <a:rPr lang="en-US" sz="3379" dirty="0">
                <a:solidFill>
                  <a:srgbClr val="000000"/>
                </a:solidFill>
                <a:latin typeface="Arimo Bold"/>
                <a:ea typeface="Arimo Bold"/>
              </a:rPr>
              <a:t> </a:t>
            </a:r>
            <a:r>
              <a:rPr lang="en-US" sz="3379" dirty="0" err="1">
                <a:solidFill>
                  <a:srgbClr val="000000"/>
                </a:solidFill>
                <a:latin typeface="Arimo Bold"/>
                <a:ea typeface="Arimo Bold"/>
              </a:rPr>
              <a:t>향상</a:t>
            </a:r>
            <a:endParaRPr lang="en-US" sz="3379" dirty="0">
              <a:solidFill>
                <a:srgbClr val="000000"/>
              </a:solidFill>
              <a:latin typeface="Arimo Bold"/>
              <a:ea typeface="Arim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1529678"/>
            <a:ext cx="4510468" cy="1884312"/>
            <a:chOff x="0" y="0"/>
            <a:chExt cx="1187942" cy="496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496280"/>
            </a:xfrm>
            <a:custGeom>
              <a:avLst/>
              <a:gdLst/>
              <a:ahLst/>
              <a:cxnLst/>
              <a:rect l="l" t="t" r="r" b="b"/>
              <a:pathLst>
                <a:path w="1187942" h="496280">
                  <a:moveTo>
                    <a:pt x="0" y="0"/>
                  </a:moveTo>
                  <a:lnTo>
                    <a:pt x="1187942" y="0"/>
                  </a:lnTo>
                  <a:lnTo>
                    <a:pt x="1187942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3088291" y="2489384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531655" y="1731544"/>
            <a:ext cx="3767794" cy="5225951"/>
          </a:xfrm>
          <a:custGeom>
            <a:avLst/>
            <a:gdLst/>
            <a:ahLst/>
            <a:cxnLst/>
            <a:rect l="l" t="t" r="r" b="b"/>
            <a:pathLst>
              <a:path w="3767794" h="5225951">
                <a:moveTo>
                  <a:pt x="0" y="0"/>
                </a:moveTo>
                <a:lnTo>
                  <a:pt x="3767794" y="0"/>
                </a:lnTo>
                <a:lnTo>
                  <a:pt x="3767794" y="5225951"/>
                </a:lnTo>
                <a:lnTo>
                  <a:pt x="0" y="52259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9410526" y="3293807"/>
            <a:ext cx="8716745" cy="3663688"/>
          </a:xfrm>
          <a:custGeom>
            <a:avLst/>
            <a:gdLst/>
            <a:ahLst/>
            <a:cxnLst/>
            <a:rect l="l" t="t" r="r" b="b"/>
            <a:pathLst>
              <a:path w="8716745" h="3663688">
                <a:moveTo>
                  <a:pt x="0" y="0"/>
                </a:moveTo>
                <a:lnTo>
                  <a:pt x="8716745" y="0"/>
                </a:lnTo>
                <a:lnTo>
                  <a:pt x="8716745" y="3663688"/>
                </a:lnTo>
                <a:lnTo>
                  <a:pt x="0" y="36636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468588" y="2118591"/>
            <a:ext cx="257394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Oswald Bold"/>
              </a:rPr>
              <a:t>데이터 전처리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1529678"/>
            <a:ext cx="4510468" cy="1884312"/>
            <a:chOff x="0" y="0"/>
            <a:chExt cx="1187942" cy="496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496280"/>
            </a:xfrm>
            <a:custGeom>
              <a:avLst/>
              <a:gdLst/>
              <a:ahLst/>
              <a:cxnLst/>
              <a:rect l="l" t="t" r="r" b="b"/>
              <a:pathLst>
                <a:path w="1187942" h="496280">
                  <a:moveTo>
                    <a:pt x="0" y="0"/>
                  </a:moveTo>
                  <a:lnTo>
                    <a:pt x="1187942" y="0"/>
                  </a:lnTo>
                  <a:lnTo>
                    <a:pt x="1187942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3088291" y="2489384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6535748" y="280232"/>
            <a:ext cx="7995728" cy="3232596"/>
          </a:xfrm>
          <a:custGeom>
            <a:avLst/>
            <a:gdLst/>
            <a:ahLst/>
            <a:cxnLst/>
            <a:rect l="l" t="t" r="r" b="b"/>
            <a:pathLst>
              <a:path w="7995728" h="3232596">
                <a:moveTo>
                  <a:pt x="0" y="0"/>
                </a:moveTo>
                <a:lnTo>
                  <a:pt x="7995727" y="0"/>
                </a:lnTo>
                <a:lnTo>
                  <a:pt x="7995727" y="3232596"/>
                </a:lnTo>
                <a:lnTo>
                  <a:pt x="0" y="3232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6535748" y="3592350"/>
            <a:ext cx="4343116" cy="4769364"/>
          </a:xfrm>
          <a:custGeom>
            <a:avLst/>
            <a:gdLst/>
            <a:ahLst/>
            <a:cxnLst/>
            <a:rect l="l" t="t" r="r" b="b"/>
            <a:pathLst>
              <a:path w="4343116" h="4769364">
                <a:moveTo>
                  <a:pt x="0" y="0"/>
                </a:moveTo>
                <a:lnTo>
                  <a:pt x="4343116" y="0"/>
                </a:lnTo>
                <a:lnTo>
                  <a:pt x="4343116" y="4769364"/>
                </a:lnTo>
                <a:lnTo>
                  <a:pt x="0" y="4769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1248066" y="5477000"/>
            <a:ext cx="5583450" cy="1192749"/>
          </a:xfrm>
          <a:custGeom>
            <a:avLst/>
            <a:gdLst/>
            <a:ahLst/>
            <a:cxnLst/>
            <a:rect l="l" t="t" r="r" b="b"/>
            <a:pathLst>
              <a:path w="5583450" h="1192749">
                <a:moveTo>
                  <a:pt x="0" y="0"/>
                </a:moveTo>
                <a:lnTo>
                  <a:pt x="5583450" y="0"/>
                </a:lnTo>
                <a:lnTo>
                  <a:pt x="5583450" y="1192749"/>
                </a:lnTo>
                <a:lnTo>
                  <a:pt x="0" y="1192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5622360" y="6877650"/>
            <a:ext cx="1209156" cy="483662"/>
          </a:xfrm>
          <a:custGeom>
            <a:avLst/>
            <a:gdLst/>
            <a:ahLst/>
            <a:cxnLst/>
            <a:rect l="l" t="t" r="r" b="b"/>
            <a:pathLst>
              <a:path w="1209156" h="483662">
                <a:moveTo>
                  <a:pt x="0" y="0"/>
                </a:moveTo>
                <a:lnTo>
                  <a:pt x="1209156" y="0"/>
                </a:lnTo>
                <a:lnTo>
                  <a:pt x="1209156" y="483662"/>
                </a:lnTo>
                <a:lnTo>
                  <a:pt x="0" y="4836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468588" y="2118591"/>
            <a:ext cx="257394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Oswald Bold"/>
              </a:rPr>
              <a:t>데이터 전처리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1505469" y="2842090"/>
            <a:ext cx="5107194" cy="3469561"/>
          </a:xfrm>
          <a:custGeom>
            <a:avLst/>
            <a:gdLst/>
            <a:ahLst/>
            <a:cxnLst/>
            <a:rect l="l" t="t" r="r" b="b"/>
            <a:pathLst>
              <a:path w="5107194" h="3469561">
                <a:moveTo>
                  <a:pt x="0" y="0"/>
                </a:moveTo>
                <a:lnTo>
                  <a:pt x="5107194" y="0"/>
                </a:lnTo>
                <a:lnTo>
                  <a:pt x="5107194" y="3469561"/>
                </a:lnTo>
                <a:lnTo>
                  <a:pt x="0" y="346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4758118" y="2819743"/>
            <a:ext cx="6492440" cy="3491908"/>
          </a:xfrm>
          <a:custGeom>
            <a:avLst/>
            <a:gdLst/>
            <a:ahLst/>
            <a:cxnLst/>
            <a:rect l="l" t="t" r="r" b="b"/>
            <a:pathLst>
              <a:path w="6492440" h="3491908">
                <a:moveTo>
                  <a:pt x="0" y="0"/>
                </a:moveTo>
                <a:lnTo>
                  <a:pt x="6492440" y="0"/>
                </a:lnTo>
                <a:lnTo>
                  <a:pt x="6492440" y="3491908"/>
                </a:lnTo>
                <a:lnTo>
                  <a:pt x="0" y="3491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468588" y="4041822"/>
            <a:ext cx="19060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Oswald Bold"/>
              </a:rPr>
              <a:t>기술 설명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58118" y="235993"/>
            <a:ext cx="319266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imo Bold"/>
              </a:rPr>
              <a:t>DOC2VEC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86890" y="1978179"/>
            <a:ext cx="771310" cy="526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214" dirty="0">
                <a:solidFill>
                  <a:srgbClr val="000000"/>
                </a:solidFill>
                <a:latin typeface="Arimo Bold"/>
              </a:rPr>
              <a:t>DM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12854" y="1978179"/>
            <a:ext cx="1446146" cy="526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214" dirty="0">
                <a:solidFill>
                  <a:srgbClr val="000000"/>
                </a:solidFill>
                <a:latin typeface="Arimo Bold"/>
              </a:rPr>
              <a:t>DBOW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4215973" y="97888"/>
            <a:ext cx="6136617" cy="4871818"/>
          </a:xfrm>
          <a:custGeom>
            <a:avLst/>
            <a:gdLst/>
            <a:ahLst/>
            <a:cxnLst/>
            <a:rect l="l" t="t" r="r" b="b"/>
            <a:pathLst>
              <a:path w="6136617" h="4871818">
                <a:moveTo>
                  <a:pt x="0" y="0"/>
                </a:moveTo>
                <a:lnTo>
                  <a:pt x="6136617" y="0"/>
                </a:lnTo>
                <a:lnTo>
                  <a:pt x="6136617" y="4871818"/>
                </a:lnTo>
                <a:lnTo>
                  <a:pt x="0" y="4871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4612013" y="5761446"/>
            <a:ext cx="3300707" cy="1119205"/>
          </a:xfrm>
          <a:custGeom>
            <a:avLst/>
            <a:gdLst/>
            <a:ahLst/>
            <a:cxnLst/>
            <a:rect l="l" t="t" r="r" b="b"/>
            <a:pathLst>
              <a:path w="3300707" h="1119205">
                <a:moveTo>
                  <a:pt x="0" y="0"/>
                </a:moveTo>
                <a:lnTo>
                  <a:pt x="3300707" y="0"/>
                </a:lnTo>
                <a:lnTo>
                  <a:pt x="3300707" y="1119205"/>
                </a:lnTo>
                <a:lnTo>
                  <a:pt x="0" y="1119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0352590" y="115015"/>
            <a:ext cx="5788617" cy="5361985"/>
          </a:xfrm>
          <a:custGeom>
            <a:avLst/>
            <a:gdLst/>
            <a:ahLst/>
            <a:cxnLst/>
            <a:rect l="l" t="t" r="r" b="b"/>
            <a:pathLst>
              <a:path w="5788617" h="5361985">
                <a:moveTo>
                  <a:pt x="0" y="0"/>
                </a:moveTo>
                <a:lnTo>
                  <a:pt x="5788616" y="0"/>
                </a:lnTo>
                <a:lnTo>
                  <a:pt x="5788616" y="5361985"/>
                </a:lnTo>
                <a:lnTo>
                  <a:pt x="0" y="5361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4215973" y="5761446"/>
            <a:ext cx="10396040" cy="3039654"/>
          </a:xfrm>
          <a:custGeom>
            <a:avLst/>
            <a:gdLst/>
            <a:ahLst/>
            <a:cxnLst/>
            <a:rect l="l" t="t" r="r" b="b"/>
            <a:pathLst>
              <a:path w="10396040" h="3039654">
                <a:moveTo>
                  <a:pt x="0" y="0"/>
                </a:moveTo>
                <a:lnTo>
                  <a:pt x="10396040" y="0"/>
                </a:lnTo>
                <a:lnTo>
                  <a:pt x="10396040" y="3039654"/>
                </a:lnTo>
                <a:lnTo>
                  <a:pt x="0" y="3039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68588" y="4041822"/>
            <a:ext cx="19060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Oswald Bold"/>
              </a:rPr>
              <a:t>기술 설명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2104996" y="370049"/>
            <a:ext cx="3699140" cy="6793516"/>
          </a:xfrm>
          <a:custGeom>
            <a:avLst/>
            <a:gdLst/>
            <a:ahLst/>
            <a:cxnLst/>
            <a:rect l="l" t="t" r="r" b="b"/>
            <a:pathLst>
              <a:path w="3699140" h="6793516">
                <a:moveTo>
                  <a:pt x="0" y="0"/>
                </a:moveTo>
                <a:lnTo>
                  <a:pt x="3699140" y="0"/>
                </a:lnTo>
                <a:lnTo>
                  <a:pt x="3699140" y="6793517"/>
                </a:lnTo>
                <a:lnTo>
                  <a:pt x="0" y="6793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2132828" y="7298270"/>
            <a:ext cx="3041873" cy="1502830"/>
          </a:xfrm>
          <a:custGeom>
            <a:avLst/>
            <a:gdLst/>
            <a:ahLst/>
            <a:cxnLst/>
            <a:rect l="l" t="t" r="r" b="b"/>
            <a:pathLst>
              <a:path w="3041873" h="1502830">
                <a:moveTo>
                  <a:pt x="0" y="0"/>
                </a:moveTo>
                <a:lnTo>
                  <a:pt x="3041873" y="0"/>
                </a:lnTo>
                <a:lnTo>
                  <a:pt x="3041873" y="1502830"/>
                </a:lnTo>
                <a:lnTo>
                  <a:pt x="0" y="150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5981862" y="383902"/>
            <a:ext cx="4695959" cy="6779664"/>
          </a:xfrm>
          <a:custGeom>
            <a:avLst/>
            <a:gdLst/>
            <a:ahLst/>
            <a:cxnLst/>
            <a:rect l="l" t="t" r="r" b="b"/>
            <a:pathLst>
              <a:path w="4695959" h="6779664">
                <a:moveTo>
                  <a:pt x="0" y="0"/>
                </a:moveTo>
                <a:lnTo>
                  <a:pt x="4695959" y="0"/>
                </a:lnTo>
                <a:lnTo>
                  <a:pt x="4695959" y="6779664"/>
                </a:lnTo>
                <a:lnTo>
                  <a:pt x="0" y="6779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6088392" y="7298270"/>
            <a:ext cx="3185779" cy="1368126"/>
          </a:xfrm>
          <a:custGeom>
            <a:avLst/>
            <a:gdLst/>
            <a:ahLst/>
            <a:cxnLst/>
            <a:rect l="l" t="t" r="r" b="b"/>
            <a:pathLst>
              <a:path w="3185779" h="1368126">
                <a:moveTo>
                  <a:pt x="0" y="0"/>
                </a:moveTo>
                <a:lnTo>
                  <a:pt x="3185779" y="0"/>
                </a:lnTo>
                <a:lnTo>
                  <a:pt x="3185779" y="1368126"/>
                </a:lnTo>
                <a:lnTo>
                  <a:pt x="0" y="1368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68588" y="4041822"/>
            <a:ext cx="19060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Oswald Bold"/>
              </a:rPr>
              <a:t>기술 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02443" y="255749"/>
            <a:ext cx="1027063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imo Bold"/>
              </a:rPr>
              <a:t>DM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6829731" y="307877"/>
            <a:ext cx="3540313" cy="6855689"/>
          </a:xfrm>
          <a:custGeom>
            <a:avLst/>
            <a:gdLst/>
            <a:ahLst/>
            <a:cxnLst/>
            <a:rect l="l" t="t" r="r" b="b"/>
            <a:pathLst>
              <a:path w="3540313" h="6855689">
                <a:moveTo>
                  <a:pt x="0" y="0"/>
                </a:moveTo>
                <a:lnTo>
                  <a:pt x="3540313" y="0"/>
                </a:lnTo>
                <a:lnTo>
                  <a:pt x="3540313" y="6855689"/>
                </a:lnTo>
                <a:lnTo>
                  <a:pt x="0" y="685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6829731" y="7303985"/>
            <a:ext cx="2839638" cy="1309294"/>
          </a:xfrm>
          <a:custGeom>
            <a:avLst/>
            <a:gdLst/>
            <a:ahLst/>
            <a:cxnLst/>
            <a:rect l="l" t="t" r="r" b="b"/>
            <a:pathLst>
              <a:path w="2839638" h="1309294">
                <a:moveTo>
                  <a:pt x="0" y="0"/>
                </a:moveTo>
                <a:lnTo>
                  <a:pt x="2839638" y="0"/>
                </a:lnTo>
                <a:lnTo>
                  <a:pt x="2839638" y="1309294"/>
                </a:lnTo>
                <a:lnTo>
                  <a:pt x="0" y="130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2360769" y="358202"/>
            <a:ext cx="3572905" cy="6996108"/>
          </a:xfrm>
          <a:custGeom>
            <a:avLst/>
            <a:gdLst/>
            <a:ahLst/>
            <a:cxnLst/>
            <a:rect l="l" t="t" r="r" b="b"/>
            <a:pathLst>
              <a:path w="3572905" h="6996108">
                <a:moveTo>
                  <a:pt x="0" y="0"/>
                </a:moveTo>
                <a:lnTo>
                  <a:pt x="3572905" y="0"/>
                </a:lnTo>
                <a:lnTo>
                  <a:pt x="3572905" y="6996108"/>
                </a:lnTo>
                <a:lnTo>
                  <a:pt x="0" y="6996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2360769" y="7354310"/>
            <a:ext cx="2597736" cy="1111080"/>
          </a:xfrm>
          <a:custGeom>
            <a:avLst/>
            <a:gdLst/>
            <a:ahLst/>
            <a:cxnLst/>
            <a:rect l="l" t="t" r="r" b="b"/>
            <a:pathLst>
              <a:path w="2597736" h="1111080">
                <a:moveTo>
                  <a:pt x="0" y="0"/>
                </a:moveTo>
                <a:lnTo>
                  <a:pt x="2597736" y="0"/>
                </a:lnTo>
                <a:lnTo>
                  <a:pt x="2597736" y="1111080"/>
                </a:lnTo>
                <a:lnTo>
                  <a:pt x="0" y="1111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68588" y="4041822"/>
            <a:ext cx="19060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Oswald Bold"/>
              </a:rPr>
              <a:t>기술 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67519" y="351872"/>
            <a:ext cx="2090738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imo Bold"/>
              </a:rPr>
              <a:t>DBOW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133</Words>
  <Application>Microsoft Office PowerPoint</Application>
  <PresentationFormat>사용자 지정</PresentationFormat>
  <Paragraphs>47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Quicksand Medium</vt:lpstr>
      <vt:lpstr>Arimo Bold</vt:lpstr>
      <vt:lpstr>Calibri</vt:lpstr>
      <vt:lpstr>Arial</vt:lpstr>
      <vt:lpstr>Nanum Gothic Bold</vt:lpstr>
      <vt:lpstr>Quicksand</vt:lpstr>
      <vt:lpstr>Oswald Bold</vt:lpstr>
      <vt:lpstr>HY견고딕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논문 유사도 판별</dc:title>
  <cp:lastModifiedBy>안대현</cp:lastModifiedBy>
  <cp:revision>2</cp:revision>
  <dcterms:created xsi:type="dcterms:W3CDTF">2006-08-16T00:00:00Z</dcterms:created>
  <dcterms:modified xsi:type="dcterms:W3CDTF">2024-05-07T04:54:58Z</dcterms:modified>
  <dc:identifier>DAGEgMhMsas</dc:identifier>
</cp:coreProperties>
</file>